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379" r:id="rId2"/>
    <p:sldId id="402" r:id="rId3"/>
    <p:sldId id="403" r:id="rId4"/>
    <p:sldId id="348" r:id="rId5"/>
    <p:sldId id="389" r:id="rId6"/>
    <p:sldId id="359" r:id="rId7"/>
    <p:sldId id="382" r:id="rId8"/>
    <p:sldId id="391" r:id="rId9"/>
    <p:sldId id="388" r:id="rId10"/>
    <p:sldId id="399" r:id="rId11"/>
    <p:sldId id="400" r:id="rId12"/>
    <p:sldId id="401" r:id="rId13"/>
    <p:sldId id="396" r:id="rId14"/>
    <p:sldId id="397" r:id="rId15"/>
    <p:sldId id="398" r:id="rId16"/>
    <p:sldId id="387" r:id="rId17"/>
    <p:sldId id="345" r:id="rId18"/>
    <p:sldId id="383" r:id="rId19"/>
    <p:sldId id="384" r:id="rId20"/>
    <p:sldId id="386" r:id="rId21"/>
    <p:sldId id="374" r:id="rId22"/>
    <p:sldId id="368" r:id="rId23"/>
    <p:sldId id="367" r:id="rId24"/>
    <p:sldId id="390" r:id="rId25"/>
    <p:sldId id="375" r:id="rId26"/>
    <p:sldId id="362" r:id="rId27"/>
    <p:sldId id="381" r:id="rId28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466C"/>
    <a:srgbClr val="002A75"/>
    <a:srgbClr val="004652"/>
    <a:srgbClr val="005048"/>
    <a:srgbClr val="0D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5" autoAdjust="0"/>
  </p:normalViewPr>
  <p:slideViewPr>
    <p:cSldViewPr>
      <p:cViewPr varScale="1">
        <p:scale>
          <a:sx n="105" d="100"/>
          <a:sy n="105" d="100"/>
        </p:scale>
        <p:origin x="-17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91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4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65735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" pitchFamily="18" charset="0"/>
              </a:rPr>
              <a:t>We have all seen the constant reminders Chief </a:t>
            </a:r>
            <a:r>
              <a:rPr lang="en-US" dirty="0" err="1" smtClean="0">
                <a:latin typeface="Times" pitchFamily="18" charset="0"/>
              </a:rPr>
              <a:t>Kobes</a:t>
            </a:r>
            <a:r>
              <a:rPr lang="en-US" smtClean="0">
                <a:latin typeface="Times" pitchFamily="18" charset="0"/>
              </a:rPr>
              <a:t> and the education division sends out on the failures and just hard to imagine techniques being used. ( finger jointed wood, long spans, etc. 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imes" pitchFamily="18" charset="0"/>
              </a:rPr>
              <a:t>We all hopefully know the dangers of the building techniques that are in approximately 70% of the construction in the U.S.</a:t>
            </a:r>
          </a:p>
          <a:p>
            <a:endParaRPr lang="en-US" smtClean="0">
              <a:latin typeface="Times" pitchFamily="18" charset="0"/>
            </a:endParaRPr>
          </a:p>
          <a:p>
            <a:r>
              <a:rPr lang="en-US" smtClean="0">
                <a:latin typeface="Times" pitchFamily="18" charset="0"/>
              </a:rPr>
              <a:t>These are pictures from some of the recent construction in town.</a:t>
            </a:r>
          </a:p>
          <a:p>
            <a:endParaRPr lang="en-US" smtClean="0">
              <a:latin typeface="Times" pitchFamily="18" charset="0"/>
            </a:endParaRPr>
          </a:p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AA067AF-C0C6-4956-B250-7EEF98A692A0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" pitchFamily="18" charset="0"/>
              </a:rPr>
              <a:t>This is a picture of a study TYCO and others did.</a:t>
            </a:r>
          </a:p>
          <a:p>
            <a:endParaRPr lang="en-US" dirty="0" smtClean="0">
              <a:latin typeface="Times" pitchFamily="18" charset="0"/>
            </a:endParaRPr>
          </a:p>
          <a:p>
            <a:r>
              <a:rPr lang="en-US" dirty="0" smtClean="0">
                <a:latin typeface="Times" pitchFamily="18" charset="0"/>
              </a:rPr>
              <a:t>I believe it was a 275# and 300# dummies used. Concrete blocks represent weight of normal objects around the room.</a:t>
            </a:r>
          </a:p>
          <a:p>
            <a:endParaRPr lang="en-US" dirty="0" smtClean="0">
              <a:latin typeface="Times" pitchFamily="18" charset="0"/>
            </a:endParaRPr>
          </a:p>
          <a:p>
            <a:r>
              <a:rPr lang="en-US" dirty="0" smtClean="0">
                <a:latin typeface="Times" pitchFamily="18" charset="0"/>
              </a:rPr>
              <a:t>We use TIC’s as thermal detection sometimes instead of thermal imaging. This might be ok, but only another tool.</a:t>
            </a:r>
          </a:p>
          <a:p>
            <a:endParaRPr lang="en-US" dirty="0" smtClean="0">
              <a:latin typeface="Times" pitchFamily="18" charset="0"/>
            </a:endParaRPr>
          </a:p>
          <a:p>
            <a:r>
              <a:rPr lang="en-US" dirty="0" smtClean="0">
                <a:latin typeface="Times" pitchFamily="18" charset="0"/>
              </a:rPr>
              <a:t>TIC in this instance registered at 82 degrees at the floor for most of the scenario. At 8 min. 143 degrees. Floor collapsed at 8:49 seconds. No signs of failure. You can find the whole report on the web.</a:t>
            </a:r>
          </a:p>
          <a:p>
            <a:endParaRPr lang="en-US" dirty="0" smtClean="0">
              <a:latin typeface="Times" pitchFamily="18" charset="0"/>
            </a:endParaRPr>
          </a:p>
          <a:p>
            <a:r>
              <a:rPr lang="en-US" dirty="0" smtClean="0">
                <a:latin typeface="Times" pitchFamily="18" charset="0"/>
              </a:rPr>
              <a:t>In this case not much weight was above you. What about concrete roofs 900 lbs. a square and up vs. what 325# for asphalt shingles. Granit and </a:t>
            </a:r>
            <a:r>
              <a:rPr lang="en-US" dirty="0" err="1" smtClean="0">
                <a:latin typeface="Times" pitchFamily="18" charset="0"/>
              </a:rPr>
              <a:t>concrets</a:t>
            </a:r>
            <a:r>
              <a:rPr lang="en-US" dirty="0" smtClean="0">
                <a:latin typeface="Times" pitchFamily="18" charset="0"/>
              </a:rPr>
              <a:t> counter tops. China </a:t>
            </a:r>
            <a:r>
              <a:rPr lang="en-US" dirty="0" err="1" smtClean="0">
                <a:latin typeface="Times" pitchFamily="18" charset="0"/>
              </a:rPr>
              <a:t>Hutchs</a:t>
            </a:r>
            <a:r>
              <a:rPr lang="en-US" dirty="0" smtClean="0">
                <a:latin typeface="Times" pitchFamily="18" charset="0"/>
              </a:rPr>
              <a:t>. Gun Cases. YOU GET IT, I HOPE!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imes" pitchFamily="18" charset="0"/>
              </a:rPr>
              <a:t>Ok, so there you have it!</a:t>
            </a:r>
          </a:p>
          <a:p>
            <a:endParaRPr lang="en-US" smtClean="0">
              <a:latin typeface="Times" pitchFamily="18" charset="0"/>
            </a:endParaRPr>
          </a:p>
          <a:p>
            <a:r>
              <a:rPr lang="en-US" smtClean="0">
                <a:latin typeface="Times" pitchFamily="18" charset="0"/>
              </a:rPr>
              <a:t>Touch on current Legislation going on!</a:t>
            </a:r>
          </a:p>
          <a:p>
            <a:endParaRPr lang="en-US" smtClean="0">
              <a:latin typeface="Times" pitchFamily="18" charset="0"/>
            </a:endParaRPr>
          </a:p>
          <a:p>
            <a:r>
              <a:rPr lang="en-US" smtClean="0">
                <a:latin typeface="Times" pitchFamily="18" charset="0"/>
              </a:rPr>
              <a:t>Explain what this could do!  WUIC, building code trade offs, etc.</a:t>
            </a:r>
          </a:p>
          <a:p>
            <a:endParaRPr lang="en-US" smtClean="0">
              <a:latin typeface="Times" pitchFamily="18" charset="0"/>
            </a:endParaRPr>
          </a:p>
          <a:p>
            <a:r>
              <a:rPr lang="en-US" smtClean="0">
                <a:latin typeface="Times" pitchFamily="18" charset="0"/>
              </a:rPr>
              <a:t>YOU think trailers are dangerous at least most of the don’t have kids sleeping in the basements.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072B8-77F3-4536-8045-8C5EC699C000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253C3-D2A8-446C-B271-C65697323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C9E4D-D557-4FD5-A809-1593356A348E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8BBA-273E-4B68-8D60-DB613187E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6E683-D35F-4E22-B6C8-5949E4F02AE6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B2B93-5815-4C0C-BB47-71178319E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9155-37E1-4F79-B4F1-CCD40432A52A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7DDC-A1D4-4603-A6C1-DA857A1EC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0E2F-E2F4-4755-BEA0-332735DFC65C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DB1A-E1E0-4E85-93BF-AAE2EFBC9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C221D-1DC8-47DD-8D3D-03D68C6022EE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B3FBA-6BA4-4657-B325-54C1966D9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339A-876D-41B3-8B1F-98BD2A07D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E8956-F1E8-4E37-BA9C-CA9F54AB1C3F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52B78-9547-42C9-8E04-D56210616800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37964-76C4-4257-8113-82279C8D9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BA2C1-0A85-4D85-9FC3-488E048048C7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7F9A8-181E-4900-BC96-BBC38A42B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DECE4-A6A5-45BA-831B-C1503AD6E9FE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7A076-732B-4344-B7A2-990C4B6F2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CE8A-F8CE-4323-AB2A-A57F918EA632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B9F16-48F1-42EC-B37B-AB8F788E0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  <a:latin typeface="Times" charset="0"/>
              </a:defRPr>
            </a:lvl1pPr>
          </a:lstStyle>
          <a:p>
            <a:pPr>
              <a:defRPr/>
            </a:pPr>
            <a:fld id="{81ABE86E-CBEC-4F98-9C83-CBED1418961D}" type="datetimeFigureOut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  <a:latin typeface="Times" charset="0"/>
              </a:defRPr>
            </a:lvl1pPr>
          </a:lstStyle>
          <a:p>
            <a:pPr>
              <a:defRPr/>
            </a:pPr>
            <a:fld id="{BA53EA76-1240-4163-BD06-17C60165F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0" r:id="rId2"/>
    <p:sldLayoutId id="2147483687" r:id="rId3"/>
    <p:sldLayoutId id="2147483681" r:id="rId4"/>
    <p:sldLayoutId id="2147483688" r:id="rId5"/>
    <p:sldLayoutId id="2147483682" r:id="rId6"/>
    <p:sldLayoutId id="2147483683" r:id="rId7"/>
    <p:sldLayoutId id="2147483689" r:id="rId8"/>
    <p:sldLayoutId id="2147483690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 autoUpdateAnimBg="0" advAuto="1000"/>
      <p:bldP spid="5" grpId="0" autoUpdateAnimBg="0"/>
    </p:bldLst>
  </p:timing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file:///H:\Fire%20Team%20USA\Fire%20Team%20Tenn\Wayne%20presentation\A-FlashoverChart_#375_v2.pdf" TargetMode="Externa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0" y="1371601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51333"/>
                </a:solidFill>
              </a:rPr>
              <a:t>Rapid City Fire Department</a:t>
            </a:r>
            <a:endParaRPr lang="en-US" sz="5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200400" y="5943600"/>
            <a:ext cx="5410200" cy="762000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rgbClr val="F51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Prepare   Prevent   Protect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http://www.architectmagazine.com/Images/XJ%20Pictures%20001_tcm20-1966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620000" cy="632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8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http://api.ning.com/files/Fa6qoLHxpJGT7l6nzd7CUOTP*a7aAlY4s8zgniEEoGCq1sbAigeCvKFAONQ09WhHenWXc3EXQahTt0SpvqjJLnUQtFfKMbcv/englum_woibeam.jpg?widt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200" cy="632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67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http://homesteadtimbers.com/wp-content/uploads/2013/08/DIMENSIONAL-LUM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63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4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CCFF99"/>
                </a:solidFill>
                <a:latin typeface="Tahoma" pitchFamily="34" charset="0"/>
              </a:rPr>
              <a:t>LIGHTWEIGHT CONSTRUCTION</a:t>
            </a:r>
          </a:p>
        </p:txBody>
      </p:sp>
      <p:pic>
        <p:nvPicPr>
          <p:cNvPr id="36868" name="Picture 4" descr="A:\MVC-00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8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CCFF99"/>
                </a:solidFill>
                <a:latin typeface="Tahoma" pitchFamily="34" charset="0"/>
              </a:rPr>
              <a:t>LIGHTWEIGHT CONSTRUCTION</a:t>
            </a:r>
          </a:p>
        </p:txBody>
      </p:sp>
      <p:pic>
        <p:nvPicPr>
          <p:cNvPr id="44036" name="Picture 4" descr="A:\MVC-01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07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CCFF99"/>
                </a:solidFill>
                <a:latin typeface="Tahoma" pitchFamily="34" charset="0"/>
              </a:rPr>
              <a:t>LIGHTWEIGHT CONSTRUCTION</a:t>
            </a:r>
          </a:p>
        </p:txBody>
      </p:sp>
      <p:pic>
        <p:nvPicPr>
          <p:cNvPr id="32772" name="Picture 4" descr="A:\MVC-00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324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5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solidFill>
                  <a:srgbClr val="CCFF99"/>
                </a:solidFill>
                <a:latin typeface="Tahoma" pitchFamily="34" charset="0"/>
              </a:rPr>
              <a:t>LIGHTWEIGHT CONSTRUCTION</a:t>
            </a:r>
          </a:p>
        </p:txBody>
      </p:sp>
      <p:pic>
        <p:nvPicPr>
          <p:cNvPr id="46084" name="Picture 4" descr="A:\MVC-01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ji_floor_joist_with_pipes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33400"/>
            <a:ext cx="4890448" cy="36576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Content Placeholder 3" descr="2008_1013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81000"/>
            <a:ext cx="3810000" cy="36576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Content Placeholder 3" descr="2008_10130013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4038600"/>
            <a:ext cx="4648200" cy="2667000"/>
          </a:xfrm>
          <a:effectLst>
            <a:softEdge rad="317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mtClean="0"/>
              <a:t>Potential Dangerous Situations:</a:t>
            </a:r>
            <a:br>
              <a:rPr smtClean="0"/>
            </a:br>
            <a:r>
              <a:rPr smtClean="0"/>
              <a:t>2010 Lightweight Construction</a:t>
            </a:r>
            <a:endParaRPr/>
          </a:p>
        </p:txBody>
      </p:sp>
      <p:pic>
        <p:nvPicPr>
          <p:cNvPr id="6" name="Content Placeholder 3" descr="2008_10130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3962400"/>
            <a:ext cx="4114800" cy="259584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Residential Fire Environment</a:t>
            </a:r>
            <a:br>
              <a:rPr lang="en-US" dirty="0" smtClean="0"/>
            </a:br>
            <a:r>
              <a:rPr lang="en-US" dirty="0" smtClean="0"/>
              <a:t>Modern Furnishings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Synthetic Materials such as Polyurethane</a:t>
            </a:r>
          </a:p>
          <a:p>
            <a:pPr lvl="1"/>
            <a:r>
              <a:rPr lang="en-US" dirty="0" smtClean="0"/>
              <a:t>Increased Damage</a:t>
            </a:r>
          </a:p>
          <a:p>
            <a:pPr lvl="1"/>
            <a:r>
              <a:rPr lang="en-US" dirty="0" smtClean="0"/>
              <a:t>Rapid Fire Development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/>
              <a:t>S</a:t>
            </a:r>
            <a:r>
              <a:rPr lang="en-US" dirty="0" smtClean="0"/>
              <a:t>moke Development</a:t>
            </a:r>
          </a:p>
          <a:p>
            <a:pPr lvl="1"/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ime it takes for a room to burst into flame</a:t>
            </a:r>
          </a:p>
          <a:p>
            <a:pPr lvl="1"/>
            <a:r>
              <a:rPr lang="en-US" dirty="0" smtClean="0"/>
              <a:t>Legacy Furnishings    4 minutes 25 seconds</a:t>
            </a:r>
          </a:p>
          <a:p>
            <a:pPr lvl="1"/>
            <a:r>
              <a:rPr lang="en-US" dirty="0" smtClean="0"/>
              <a:t>Modern Furnishings   1 minute 50 seconds</a:t>
            </a:r>
          </a:p>
          <a:p>
            <a:pPr lvl="1"/>
            <a:endParaRPr lang="en-US" dirty="0"/>
          </a:p>
          <a:p>
            <a:r>
              <a:rPr lang="en-US" dirty="0" smtClean="0"/>
              <a:t>Todays Furnishings… contribute to fires burning bigger and faster than ever before.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9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  <p:bldLst>
      <p:bldP spid="2" grpId="0" autoUpdateAnimBg="0"/>
      <p:bldP spid="3" grpId="0" build="p" bldLvl="5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Lightweight (HP)Construction and Modern Furnishings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not Light </a:t>
            </a:r>
            <a:r>
              <a:rPr lang="en-US" dirty="0"/>
              <a:t>W</a:t>
            </a:r>
            <a:r>
              <a:rPr lang="en-US" dirty="0" smtClean="0"/>
              <a:t>eight  (High Performance) construction.  The concern is what happens when lightweight construction meets fire.</a:t>
            </a:r>
          </a:p>
          <a:p>
            <a:endParaRPr lang="en-US" dirty="0"/>
          </a:p>
          <a:p>
            <a:r>
              <a:rPr lang="en-US" dirty="0" smtClean="0"/>
              <a:t>I like to compare it to a modern High performance automobile, operating in conditions for which it was not intended..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  <p:bldLst>
      <p:bldP spid="2" grpId="0" autoUpdateAnimBg="0"/>
      <p:bldP spid="3" grpId="0" build="p" bldLvl="5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543800" cy="605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Occupant Escape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Reduced from an avg. of </a:t>
            </a:r>
            <a:r>
              <a:rPr lang="en-US" dirty="0" smtClean="0"/>
              <a:t>5 </a:t>
            </a:r>
            <a:r>
              <a:rPr lang="en-US" dirty="0" smtClean="0"/>
              <a:t>minutes to  </a:t>
            </a:r>
            <a:r>
              <a:rPr lang="en-US" sz="3600" dirty="0" smtClean="0"/>
              <a:t>2</a:t>
            </a:r>
            <a:r>
              <a:rPr lang="en-US" dirty="0" smtClean="0"/>
              <a:t> minutes from the Start of the incident.</a:t>
            </a:r>
          </a:p>
          <a:p>
            <a:r>
              <a:rPr lang="en-US" dirty="0" smtClean="0"/>
              <a:t>Highlights the importance of Smoke detection, Fire sprinkler protection, and an Escape Plan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6 to 8 Minutes until the structure is compromised preventing Fire Department entry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The Problem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Structural Collapse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3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  <p:bldLst>
      <p:bldP spid="5" grpId="0" build="p" bldLvl="5" autoUpdateAnimBg="0" advAuto="1000"/>
      <p:bldP spid="6" grpId="0" build="p" bldLvl="5" autoUpdateAnimBg="0" advAuto="1000"/>
      <p:bldP spid="8" grpId="0" build="p" bldLvl="5" autoUpdateAnimBg="0" advAuto="1000"/>
      <p:bldP spid="4" grpId="0" autoUpdateAnimBg="0"/>
      <p:bldP spid="7" grpId="0" build="p" bldLvl="5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108" name="Picture 4" descr="FIRE TEAM LOGO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grayscl/>
          </a:blip>
          <a:srcRect l="3125"/>
          <a:stretch>
            <a:fillRect/>
          </a:stretch>
        </p:blipFill>
        <p:spPr bwMode="auto">
          <a:xfrm>
            <a:off x="528638" y="457200"/>
            <a:ext cx="7929562" cy="6137275"/>
          </a:xfrm>
          <a:prstGeom prst="rect">
            <a:avLst/>
          </a:prstGeom>
          <a:noFill/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 vs. Products of Combustion</a:t>
            </a:r>
            <a:endParaRPr lang="en-US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hlinkClick r:id="rId5" action="ppaction://hlinkfile"/>
            </a:endParaRPr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8" name="Slide" r:id="rId6" imgW="4572000" imgH="3429000" progId="PowerPoint.Slide.8">
                  <p:embed/>
                </p:oleObj>
              </mc:Choice>
              <mc:Fallback>
                <p:oleObj name="Slide" r:id="rId6" imgW="4572000" imgH="3429000" progId="PowerPoint.Slid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bldLvl="5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201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7630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6441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04955" y="3198168"/>
            <a:ext cx="3934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http://youtu.be/aDNPhq5ggoE</a:t>
            </a:r>
          </a:p>
        </p:txBody>
      </p:sp>
      <p:pic>
        <p:nvPicPr>
          <p:cNvPr id="59394" name="Picture 2" descr="C:\Users\behlings\AppData\Local\Microsoft\Windows\Temporary Internet Files\Content.Outlook\ZBXTI58M\20150211_092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69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/>
              <a:t>Questions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960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refighters best friend carto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8229600" cy="61722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0" y="1371601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51333"/>
                </a:solidFill>
              </a:rPr>
              <a:t>Rapid City Fire Department</a:t>
            </a:r>
            <a:endParaRPr lang="en-US" sz="5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200400" y="5943600"/>
            <a:ext cx="5410200" cy="762000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rgbClr val="F51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Prepare   Prevent   Protect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52400"/>
            <a:ext cx="7543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1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dirty="0" smtClean="0"/>
              <a:t> Modern Construction and Fire</a:t>
            </a:r>
            <a:endParaRPr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Modern Light weight Construction </a:t>
            </a:r>
          </a:p>
          <a:p>
            <a:pPr marL="366713" lvl="1" indent="0" fontAlgn="auto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( High Performance )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Legacy Construction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Fire Effects on the structure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Residential Fire Environment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  <p:bldLst>
      <p:bldP spid="3" grpId="0" autoUpdateAnimBg="0"/>
      <p:bldP spid="5" grpId="0" build="p" bldLvl="5" autoUpdateAnimBg="0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tx1"/>
                </a:solidFill>
                <a:latin typeface="Tahoma" pitchFamily="34" charset="0"/>
              </a:rPr>
              <a:t>LIGHTWEIGHT CONSTRUCTION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>
                    <a:lumMod val="95000"/>
                  </a:schemeClr>
                </a:solidFill>
                <a:latin typeface="Impact" pitchFamily="34" charset="0"/>
              </a:rPr>
              <a:t>DEFINITION: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Tahoma" pitchFamily="34" charset="0"/>
              </a:rPr>
              <a:t>   </a:t>
            </a:r>
            <a:r>
              <a:rPr lang="en-US" altLang="en-US" sz="2800" dirty="0">
                <a:solidFill>
                  <a:schemeClr val="tx2"/>
                </a:solidFill>
                <a:latin typeface="Tahoma" pitchFamily="34" charset="0"/>
              </a:rPr>
              <a:t>Lightweight construction does not derive its strength from size. </a:t>
            </a:r>
            <a:r>
              <a:rPr lang="en-US" altLang="en-US" sz="2800" dirty="0" smtClean="0">
                <a:solidFill>
                  <a:schemeClr val="tx2"/>
                </a:solidFill>
                <a:latin typeface="Tahoma" pitchFamily="34" charset="0"/>
              </a:rPr>
              <a:t>Its strength is </a:t>
            </a:r>
            <a:r>
              <a:rPr lang="en-US" altLang="en-US" sz="2800" dirty="0">
                <a:solidFill>
                  <a:schemeClr val="tx2"/>
                </a:solidFill>
                <a:latin typeface="Tahoma" pitchFamily="34" charset="0"/>
              </a:rPr>
              <a:t>obtained from multiple members that are in compression and tension.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chemeClr val="tx2"/>
                </a:solidFill>
                <a:latin typeface="Tahoma" pitchFamily="34" charset="0"/>
              </a:rPr>
              <a:t>   Additionally, the strength of the individual structural member is dependent on the sum total of the other members; thus, if one member fails, other members may fail.</a:t>
            </a:r>
          </a:p>
        </p:txBody>
      </p:sp>
    </p:spTree>
    <p:extLst>
      <p:ext uri="{BB962C8B-B14F-4D97-AF65-F5344CB8AC3E}">
        <p14:creationId xmlns:p14="http://schemas.microsoft.com/office/powerpoint/2010/main" val="254584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  <p:bldLst>
      <p:bldP spid="7170" grpId="0" autoUpdateAnimBg="0"/>
      <p:bldP spid="7171" grpId="0" build="p" bldLvl="5" autoUpdateAnimBg="0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Legacy Construction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Full size lumber ( Mass)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Spacing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Nails, bolts, heavy screws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Rafters and Timber beams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Lightweight Construction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Small sized components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Minimal amount of safety designed into the system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Gussets  and Glue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Trusses and Engineered Beams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Composite/Vinyl doors and windows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Residential construction: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  <p:bldLst>
      <p:bldP spid="4" grpId="0" build="p" bldLvl="5" autoUpdateAnimBg="0" advAuto="1000"/>
      <p:bldP spid="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en-US" dirty="0" smtClean="0"/>
              <a:t>Greater than 60% of Roof / floor systems since 90’s</a:t>
            </a:r>
          </a:p>
          <a:p>
            <a:endParaRPr lang="en-US" dirty="0" smtClean="0"/>
          </a:p>
          <a:p>
            <a:r>
              <a:rPr lang="en-US" dirty="0" smtClean="0"/>
              <a:t>Underwriter Laboratories Floor System Observations</a:t>
            </a:r>
          </a:p>
          <a:p>
            <a:pPr lvl="1"/>
            <a:r>
              <a:rPr lang="en-US" dirty="0" smtClean="0"/>
              <a:t>Subfloor temp to 200 f  LW: 5:30     Legacy 12:00</a:t>
            </a:r>
          </a:p>
          <a:p>
            <a:pPr lvl="1"/>
            <a:r>
              <a:rPr lang="en-US" dirty="0" smtClean="0"/>
              <a:t>Surface Temp at 5 Minutes:   LW- 85 f  Legacy 73 f</a:t>
            </a:r>
          </a:p>
          <a:p>
            <a:pPr lvl="1"/>
            <a:r>
              <a:rPr lang="en-US" dirty="0" smtClean="0"/>
              <a:t>Visible Smoke:   LW- 2:30   Legacy 13:00</a:t>
            </a:r>
          </a:p>
          <a:p>
            <a:pPr lvl="1"/>
            <a:r>
              <a:rPr lang="en-US" dirty="0" smtClean="0"/>
              <a:t>Visible Flames:   LW- 5:50   Legacy 17:50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Average time to Structural Failure</a:t>
            </a:r>
          </a:p>
          <a:p>
            <a:pPr lvl="1"/>
            <a:r>
              <a:rPr lang="en-US" dirty="0" smtClean="0"/>
              <a:t>Legacy Construction             18 minutes</a:t>
            </a:r>
          </a:p>
          <a:p>
            <a:pPr lvl="1"/>
            <a:r>
              <a:rPr lang="en-US" dirty="0" smtClean="0"/>
              <a:t>Lightweight Construction     6 minutes</a:t>
            </a:r>
          </a:p>
          <a:p>
            <a:pPr marL="366713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Lightweight Construction by the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9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r>
              <a:rPr lang="en-US" altLang="en-US" sz="3600">
                <a:solidFill>
                  <a:srgbClr val="CCFF99"/>
                </a:solidFill>
                <a:latin typeface="Tahoma" pitchFamily="34" charset="0"/>
              </a:rPr>
              <a:t>LIGHTWEIGHT CONSTRUCTION</a:t>
            </a:r>
          </a:p>
        </p:txBody>
      </p:sp>
      <p:pic>
        <p:nvPicPr>
          <p:cNvPr id="10252" name="Picture 12" descr="C:\PAPRPORT\DATA\l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553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2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altLang="en-US" sz="3600">
                <a:solidFill>
                  <a:srgbClr val="CCFF99"/>
                </a:solidFill>
                <a:latin typeface="Tahoma" pitchFamily="34" charset="0"/>
              </a:rPr>
              <a:t>LIGHTWEIGHT CONSTRUCTION</a:t>
            </a:r>
          </a:p>
        </p:txBody>
      </p:sp>
      <p:pic>
        <p:nvPicPr>
          <p:cNvPr id="11271" name="Picture 7" descr="C:\PAPRPORT\DATA\l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400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2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5355</TotalTime>
  <Pages>35</Pages>
  <Words>678</Words>
  <Application>Microsoft Office PowerPoint</Application>
  <PresentationFormat>On-screen Show (4:3)</PresentationFormat>
  <Paragraphs>98</Paragraphs>
  <Slides>27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Paper</vt:lpstr>
      <vt:lpstr>Slide</vt:lpstr>
      <vt:lpstr>Rapid City Fire Department</vt:lpstr>
      <vt:lpstr>PowerPoint Presentation</vt:lpstr>
      <vt:lpstr>PowerPoint Presentation</vt:lpstr>
      <vt:lpstr> Modern Construction and Fire</vt:lpstr>
      <vt:lpstr>LIGHTWEIGHT CONSTRUCTION</vt:lpstr>
      <vt:lpstr>Residential construction:</vt:lpstr>
      <vt:lpstr>Lightweight Construction by the Numbers</vt:lpstr>
      <vt:lpstr>LIGHTWEIGHT CONSTRUCTION</vt:lpstr>
      <vt:lpstr>LIGHTWEIGHT CONSTRUCTION</vt:lpstr>
      <vt:lpstr>PowerPoint Presentation</vt:lpstr>
      <vt:lpstr>PowerPoint Presentation</vt:lpstr>
      <vt:lpstr>PowerPoint Presentation</vt:lpstr>
      <vt:lpstr>LIGHTWEIGHT CONSTRUCTION</vt:lpstr>
      <vt:lpstr>LIGHTWEIGHT CONSTRUCTION</vt:lpstr>
      <vt:lpstr>LIGHTWEIGHT CONSTRUCTION</vt:lpstr>
      <vt:lpstr>LIGHTWEIGHT CONSTRUCTION</vt:lpstr>
      <vt:lpstr>Potential Dangerous Situations: 2010 Lightweight Construction</vt:lpstr>
      <vt:lpstr>Residential Fire Environment Modern Furnishings</vt:lpstr>
      <vt:lpstr>Lightweight (HP)Construction and Modern Furnishings</vt:lpstr>
      <vt:lpstr>  The Problem</vt:lpstr>
      <vt:lpstr>PowerPoint Presentation</vt:lpstr>
      <vt:lpstr>PowerPoint Presentation</vt:lpstr>
      <vt:lpstr>PowerPoint Presentation</vt:lpstr>
      <vt:lpstr>PowerPoint Presentation</vt:lpstr>
      <vt:lpstr>Questions</vt:lpstr>
      <vt:lpstr>PowerPoint Presentation</vt:lpstr>
      <vt:lpstr>Rapid City Fire Department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...</dc:creator>
  <cp:lastModifiedBy>Behlings Tim</cp:lastModifiedBy>
  <cp:revision>343</cp:revision>
  <cp:lastPrinted>2002-07-15T14:36:04Z</cp:lastPrinted>
  <dcterms:created xsi:type="dcterms:W3CDTF">2009-04-22T19:24:48Z</dcterms:created>
  <dcterms:modified xsi:type="dcterms:W3CDTF">2015-04-28T14:05:29Z</dcterms:modified>
</cp:coreProperties>
</file>