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7" r:id="rId1"/>
  </p:sldMasterIdLst>
  <p:notesMasterIdLst>
    <p:notesMasterId r:id="rId19"/>
  </p:notesMasterIdLst>
  <p:handoutMasterIdLst>
    <p:handoutMasterId r:id="rId20"/>
  </p:handoutMasterIdLst>
  <p:sldIdLst>
    <p:sldId id="370" r:id="rId2"/>
    <p:sldId id="649" r:id="rId3"/>
    <p:sldId id="672" r:id="rId4"/>
    <p:sldId id="650" r:id="rId5"/>
    <p:sldId id="688" r:id="rId6"/>
    <p:sldId id="651" r:id="rId7"/>
    <p:sldId id="643" r:id="rId8"/>
    <p:sldId id="706" r:id="rId9"/>
    <p:sldId id="707" r:id="rId10"/>
    <p:sldId id="708" r:id="rId11"/>
    <p:sldId id="699" r:id="rId12"/>
    <p:sldId id="702" r:id="rId13"/>
    <p:sldId id="703" r:id="rId14"/>
    <p:sldId id="704" r:id="rId15"/>
    <p:sldId id="700" r:id="rId16"/>
    <p:sldId id="701" r:id="rId17"/>
    <p:sldId id="633" r:id="rId18"/>
  </p:sldIdLst>
  <p:sldSz cx="10058400" cy="7772400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094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188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282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377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47130" algn="l" defTabSz="101885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056556" algn="l" defTabSz="101885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565981" algn="l" defTabSz="101885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075408" algn="l" defTabSz="101885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3">
          <p15:clr>
            <a:srgbClr val="A4A3A4"/>
          </p15:clr>
        </p15:guide>
        <p15:guide id="2" orient="horz" pos="1829">
          <p15:clr>
            <a:srgbClr val="A4A3A4"/>
          </p15:clr>
        </p15:guide>
        <p15:guide id="3" orient="horz" pos="4617">
          <p15:clr>
            <a:srgbClr val="A4A3A4"/>
          </p15:clr>
        </p15:guide>
        <p15:guide id="4" orient="horz" pos="1535">
          <p15:clr>
            <a:srgbClr val="A4A3A4"/>
          </p15:clr>
        </p15:guide>
        <p15:guide id="5" pos="3168">
          <p15:clr>
            <a:srgbClr val="A4A3A4"/>
          </p15:clr>
        </p15:guide>
        <p15:guide id="6" pos="297">
          <p15:clr>
            <a:srgbClr val="A4A3A4"/>
          </p15:clr>
        </p15:guide>
        <p15:guide id="7" pos="276">
          <p15:clr>
            <a:srgbClr val="A4A3A4"/>
          </p15:clr>
        </p15:guide>
        <p15:guide id="8" pos="9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FF5050"/>
    <a:srgbClr val="CB132A"/>
    <a:srgbClr val="999999"/>
    <a:srgbClr val="EF1F0F"/>
    <a:srgbClr val="F24336"/>
    <a:srgbClr val="C0190C"/>
    <a:srgbClr val="F02010"/>
    <a:srgbClr val="E03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455" autoAdjust="0"/>
  </p:normalViewPr>
  <p:slideViewPr>
    <p:cSldViewPr snapToGrid="0">
      <p:cViewPr varScale="1">
        <p:scale>
          <a:sx n="97" d="100"/>
          <a:sy n="97" d="100"/>
        </p:scale>
        <p:origin x="1746" y="90"/>
      </p:cViewPr>
      <p:guideLst>
        <p:guide orient="horz" pos="3223"/>
        <p:guide orient="horz" pos="1829"/>
        <p:guide orient="horz" pos="4617"/>
        <p:guide orient="horz" pos="1535"/>
        <p:guide pos="3168"/>
        <p:guide pos="297"/>
        <p:guide pos="276"/>
        <p:guide pos="9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144" y="-90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4260" cy="433153"/>
          </a:xfrm>
          <a:prstGeom prst="rect">
            <a:avLst/>
          </a:prstGeom>
        </p:spPr>
        <p:txBody>
          <a:bodyPr vert="horz" lIns="86190" tIns="43095" rIns="86190" bIns="4309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092" y="0"/>
            <a:ext cx="2774260" cy="433153"/>
          </a:xfrm>
          <a:prstGeom prst="rect">
            <a:avLst/>
          </a:prstGeom>
        </p:spPr>
        <p:txBody>
          <a:bodyPr vert="horz" lIns="86190" tIns="43095" rIns="86190" bIns="4309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16E02CC-A660-415E-8CC1-CC8D36B15A54}" type="datetimeFigureOut">
              <a:rPr lang="en-US"/>
              <a:pPr>
                <a:defRPr/>
              </a:pPr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2164"/>
            <a:ext cx="2774260" cy="433153"/>
          </a:xfrm>
          <a:prstGeom prst="rect">
            <a:avLst/>
          </a:prstGeom>
        </p:spPr>
        <p:txBody>
          <a:bodyPr vert="horz" lIns="86190" tIns="43095" rIns="86190" bIns="4309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092" y="8252164"/>
            <a:ext cx="2774260" cy="433153"/>
          </a:xfrm>
          <a:prstGeom prst="rect">
            <a:avLst/>
          </a:prstGeom>
        </p:spPr>
        <p:txBody>
          <a:bodyPr vert="horz" lIns="86190" tIns="43095" rIns="86190" bIns="4309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37F7EB-9454-4590-9133-26F17A850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39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4260" cy="434637"/>
          </a:xfrm>
          <a:prstGeom prst="rect">
            <a:avLst/>
          </a:prstGeom>
        </p:spPr>
        <p:txBody>
          <a:bodyPr vert="horz" lIns="84588" tIns="42294" rIns="84588" bIns="42294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092" y="0"/>
            <a:ext cx="2774260" cy="434637"/>
          </a:xfrm>
          <a:prstGeom prst="rect">
            <a:avLst/>
          </a:prstGeom>
        </p:spPr>
        <p:txBody>
          <a:bodyPr vert="horz" lIns="84588" tIns="42294" rIns="84588" bIns="42294" rtlCol="0"/>
          <a:lstStyle>
            <a:lvl1pPr algn="r">
              <a:defRPr sz="1100"/>
            </a:lvl1pPr>
          </a:lstStyle>
          <a:p>
            <a:pPr>
              <a:defRPr/>
            </a:pPr>
            <a:fld id="{EF5ACB1C-F632-47E0-9FED-10312E7C5090}" type="datetimeFigureOut">
              <a:rPr lang="en-US"/>
              <a:pPr>
                <a:defRPr/>
              </a:pPr>
              <a:t>11/5/2014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2200" y="650875"/>
            <a:ext cx="4216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588" tIns="42294" rIns="84588" bIns="4229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660" y="4126824"/>
            <a:ext cx="5119481" cy="3908764"/>
          </a:xfrm>
          <a:prstGeom prst="rect">
            <a:avLst/>
          </a:prstGeom>
        </p:spPr>
        <p:txBody>
          <a:bodyPr vert="horz" lIns="84588" tIns="42294" rIns="84588" bIns="4229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680"/>
            <a:ext cx="2774260" cy="434637"/>
          </a:xfrm>
          <a:prstGeom prst="rect">
            <a:avLst/>
          </a:prstGeom>
        </p:spPr>
        <p:txBody>
          <a:bodyPr vert="horz" lIns="84588" tIns="42294" rIns="84588" bIns="42294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092" y="8250680"/>
            <a:ext cx="2774260" cy="434637"/>
          </a:xfrm>
          <a:prstGeom prst="rect">
            <a:avLst/>
          </a:prstGeom>
        </p:spPr>
        <p:txBody>
          <a:bodyPr vert="horz" lIns="84588" tIns="42294" rIns="84588" bIns="42294" rtlCol="0" anchor="b"/>
          <a:lstStyle>
            <a:lvl1pPr algn="r">
              <a:defRPr sz="1100"/>
            </a:lvl1pPr>
          </a:lstStyle>
          <a:p>
            <a:pPr>
              <a:defRPr/>
            </a:pPr>
            <a:fld id="{BE5284B6-31F4-4659-A6FA-FAE01D3F14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05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2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5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7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70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130" algn="l" defTabSz="1018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556" algn="l" defTabSz="1018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981" algn="l" defTabSz="1018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408" algn="l" defTabSz="1018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92200" y="650875"/>
            <a:ext cx="4216400" cy="325755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2315E-596C-4CCA-8F62-614465780FF4}" type="slidenum">
              <a:rPr lang="en-US">
                <a:solidFill>
                  <a:srgbClr val="1F497D"/>
                </a:solidFill>
              </a:rPr>
              <a:pPr/>
              <a:t>1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7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064" y="722354"/>
            <a:ext cx="9639300" cy="431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900">
                <a:solidFill>
                  <a:srgbClr val="606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404360"/>
            <a:ext cx="9387840" cy="5782892"/>
          </a:xfrm>
        </p:spPr>
        <p:txBody>
          <a:bodyPr/>
          <a:lstStyle>
            <a:lvl1pPr>
              <a:spcBef>
                <a:spcPts val="1115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Slide - Feature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9471" y="1384989"/>
            <a:ext cx="9355719" cy="1057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00">
                <a:solidFill>
                  <a:srgbClr val="606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34316"/>
            <a:ext cx="3318332" cy="3708736"/>
          </a:xfrm>
          <a:solidFill>
            <a:srgbClr val="606060"/>
          </a:solidFill>
        </p:spPr>
        <p:txBody>
          <a:bodyPr lIns="356616" tIns="213970" rIns="101885" bIns="101885"/>
          <a:lstStyle>
            <a:lvl1pPr marL="191034" indent="-191034"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47517" indent="-191034">
              <a:buClr>
                <a:schemeClr val="bg1"/>
              </a:buClr>
              <a:buFont typeface="Arial" pitchFamily="34" charset="0"/>
              <a:buChar char="-"/>
              <a:tabLst>
                <a:tab pos="447517" algn="l"/>
              </a:tabLst>
              <a:defRPr>
                <a:solidFill>
                  <a:schemeClr val="bg1"/>
                </a:solidFill>
              </a:defRPr>
            </a:lvl2pPr>
            <a:lvl3pPr marL="703998" indent="-187497">
              <a:buClr>
                <a:schemeClr val="bg1"/>
              </a:buClr>
              <a:buFont typeface="Arial" pitchFamily="34" charset="0"/>
              <a:buChar char="-"/>
              <a:defRPr>
                <a:solidFill>
                  <a:schemeClr val="bg1"/>
                </a:solidFill>
              </a:defRPr>
            </a:lvl3pPr>
            <a:lvl4pPr marL="951636" indent="-155658">
              <a:buClr>
                <a:schemeClr val="bg1"/>
              </a:buClr>
              <a:buFont typeface="Arial" pitchFamily="34" charset="0"/>
              <a:buChar char="-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0058400" cy="1565275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5" tIns="50943" rIns="101885" bIns="5094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885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419" y="1962440"/>
            <a:ext cx="9701186" cy="477054"/>
          </a:xfrm>
          <a:prstGeom prst="rect">
            <a:avLst/>
          </a:prstGeom>
        </p:spPr>
        <p:txBody>
          <a:bodyPr anchor="b" anchorCtr="0"/>
          <a:lstStyle>
            <a:lvl1pPr algn="l">
              <a:defRPr sz="31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54051" y="7466512"/>
            <a:ext cx="670560" cy="256769"/>
          </a:xfrm>
          <a:prstGeom prst="rect">
            <a:avLst/>
          </a:prstGeom>
        </p:spPr>
        <p:txBody>
          <a:bodyPr wrap="square" lIns="101885" tIns="50943" rIns="101885" bIns="50943">
            <a:spAutoFit/>
          </a:bodyPr>
          <a:lstStyle/>
          <a:p>
            <a:pPr marL="0" marR="0" lvl="0" indent="0" algn="l" defTabSz="1018852" rtl="0" eaLnBrk="1" fontAlgn="base" latinLnBrk="0" hangingPunct="1">
              <a:lnSpc>
                <a:spcPct val="100000"/>
              </a:lnSpc>
              <a:spcBef>
                <a:spcPts val="223"/>
              </a:spcBef>
              <a:spcAft>
                <a:spcPts val="223"/>
              </a:spcAft>
              <a:buClrTx/>
              <a:buSzTx/>
              <a:buFontTx/>
              <a:buNone/>
              <a:tabLst/>
              <a:defRPr/>
            </a:pPr>
            <a:fld id="{1BD7BCFB-6882-4AD7-BE77-3317BE6861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1018852" rtl="0" eaLnBrk="1" fontAlgn="base" latinLnBrk="0" hangingPunct="1">
                <a:lnSpc>
                  <a:spcPct val="100000"/>
                </a:lnSpc>
                <a:spcBef>
                  <a:spcPts val="223"/>
                </a:spcBef>
                <a:spcAft>
                  <a:spcPts val="223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4" y="7418889"/>
            <a:ext cx="8244128" cy="343826"/>
          </a:xfrm>
          <a:prstGeom prst="rect">
            <a:avLst/>
          </a:prstGeom>
          <a:noFill/>
        </p:spPr>
        <p:txBody>
          <a:bodyPr lIns="203770" tIns="101885" rIns="0" bIns="101885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4" y="7418889"/>
            <a:ext cx="8244128" cy="343826"/>
          </a:xfrm>
          <a:prstGeom prst="rect">
            <a:avLst/>
          </a:prstGeom>
          <a:noFill/>
        </p:spPr>
        <p:txBody>
          <a:bodyPr lIns="203770" tIns="101885" rIns="0" bIns="101885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5" tIns="50943" rIns="101885" bIns="5094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885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7399519"/>
            <a:ext cx="10058400" cy="372882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5" tIns="50943" rIns="101885" bIns="5094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885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280" y="1404360"/>
            <a:ext cx="9387840" cy="575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063" y="711254"/>
            <a:ext cx="955548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4051" y="7466512"/>
            <a:ext cx="670560" cy="256769"/>
          </a:xfrm>
          <a:prstGeom prst="rect">
            <a:avLst/>
          </a:prstGeom>
        </p:spPr>
        <p:txBody>
          <a:bodyPr wrap="square" lIns="101885" tIns="50943" rIns="101885" bIns="50943">
            <a:spAutoFit/>
          </a:bodyPr>
          <a:lstStyle/>
          <a:p>
            <a:pPr marL="0" marR="0" lvl="0" indent="0" algn="l" defTabSz="1018852" rtl="0" eaLnBrk="1" fontAlgn="base" latinLnBrk="0" hangingPunct="1">
              <a:lnSpc>
                <a:spcPct val="100000"/>
              </a:lnSpc>
              <a:spcBef>
                <a:spcPts val="223"/>
              </a:spcBef>
              <a:spcAft>
                <a:spcPts val="223"/>
              </a:spcAft>
              <a:buClrTx/>
              <a:buSzTx/>
              <a:buFontTx/>
              <a:buNone/>
              <a:tabLst/>
              <a:defRPr/>
            </a:pPr>
            <a:fld id="{1BD7BCFB-6882-4AD7-BE77-3317BE6861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1018852" rtl="0" eaLnBrk="1" fontAlgn="base" latinLnBrk="0" hangingPunct="1">
                <a:lnSpc>
                  <a:spcPct val="100000"/>
                </a:lnSpc>
                <a:spcBef>
                  <a:spcPts val="223"/>
                </a:spcBef>
                <a:spcAft>
                  <a:spcPts val="223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AECOM_1c-reverse_rgb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9452202" y="7508799"/>
            <a:ext cx="516945" cy="1607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41" r:id="rId3"/>
    <p:sldLayoutId id="2147484253" r:id="rId4"/>
    <p:sldLayoutId id="2147484254" r:id="rId5"/>
    <p:sldLayoutId id="2147484244" r:id="rId6"/>
    <p:sldLayoutId id="2147484250" r:id="rId7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 b="0" u="none">
          <a:solidFill>
            <a:srgbClr val="46464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folHlink"/>
          </a:solidFill>
          <a:latin typeface="Arial" charset="0"/>
        </a:defRPr>
      </a:lvl5pPr>
      <a:lvl6pPr marL="509426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folHlink"/>
          </a:solidFill>
          <a:latin typeface="Arial" charset="0"/>
        </a:defRPr>
      </a:lvl6pPr>
      <a:lvl7pPr marL="1018852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folHlink"/>
          </a:solidFill>
          <a:latin typeface="Arial" charset="0"/>
        </a:defRPr>
      </a:lvl7pPr>
      <a:lvl8pPr marL="1528278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folHlink"/>
          </a:solidFill>
          <a:latin typeface="Arial" charset="0"/>
        </a:defRPr>
      </a:lvl8pPr>
      <a:lvl9pPr marL="2037704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folHlink"/>
          </a:solidFill>
          <a:latin typeface="Arial" charset="0"/>
        </a:defRPr>
      </a:lvl9pPr>
    </p:titleStyle>
    <p:bodyStyle>
      <a:lvl1pPr marL="191034" indent="-191034" algn="l" rtl="0" eaLnBrk="1" fontAlgn="base" hangingPunct="1">
        <a:lnSpc>
          <a:spcPct val="100000"/>
        </a:lnSpc>
        <a:spcBef>
          <a:spcPts val="892"/>
        </a:spcBef>
        <a:spcAft>
          <a:spcPct val="0"/>
        </a:spcAft>
        <a:buClr>
          <a:srgbClr val="7F7F7F"/>
        </a:buClr>
        <a:buFont typeface="Arial" pitchFamily="34" charset="0"/>
        <a:buChar char="•"/>
        <a:defRPr sz="18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47517" indent="-162733" algn="l" rtl="0" eaLnBrk="1" fontAlgn="base" hangingPunct="1">
        <a:lnSpc>
          <a:spcPct val="100000"/>
        </a:lnSpc>
        <a:spcBef>
          <a:spcPts val="223"/>
        </a:spcBef>
        <a:spcAft>
          <a:spcPct val="0"/>
        </a:spcAft>
        <a:buClr>
          <a:srgbClr val="7F7F7F"/>
        </a:buClr>
        <a:buFont typeface="Arial" pitchFamily="34" charset="0"/>
        <a:buChar char="-"/>
        <a:defRPr sz="18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771214" indent="-187497" algn="l" rtl="0" eaLnBrk="1" fontAlgn="base" hangingPunct="1">
        <a:lnSpc>
          <a:spcPct val="100000"/>
        </a:lnSpc>
        <a:spcBef>
          <a:spcPts val="223"/>
        </a:spcBef>
        <a:spcAft>
          <a:spcPct val="0"/>
        </a:spcAft>
        <a:buClr>
          <a:srgbClr val="7F7F7F"/>
        </a:buClr>
        <a:buFont typeface="Arial" pitchFamily="34" charset="0"/>
        <a:buChar char="-"/>
        <a:defRPr sz="1800"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997625" indent="-201648" algn="l" rtl="0" eaLnBrk="1" fontAlgn="base" hangingPunct="1">
        <a:lnSpc>
          <a:spcPct val="100000"/>
        </a:lnSpc>
        <a:spcBef>
          <a:spcPts val="223"/>
        </a:spcBef>
        <a:spcAft>
          <a:spcPct val="0"/>
        </a:spcAft>
        <a:buClr>
          <a:srgbClr val="7F7F7F"/>
        </a:buClr>
        <a:buFont typeface="Arial" pitchFamily="34" charset="0"/>
        <a:buChar char="-"/>
        <a:defRPr sz="180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2292417" indent="-254713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801843" indent="-254713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3311268" indent="-254713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820695" indent="-254713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4330121" indent="-254713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26" algn="l" defTabSz="1018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52" algn="l" defTabSz="1018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78" algn="l" defTabSz="1018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704" algn="l" defTabSz="1018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130" algn="l" defTabSz="1018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556" algn="l" defTabSz="1018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981" algn="l" defTabSz="1018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408" algn="l" defTabSz="1018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0" y="7395546"/>
            <a:ext cx="10058400" cy="376854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5" tIns="50943" rIns="101885" bIns="50943" numCol="1" rtlCol="0" anchor="ctr" anchorCtr="0" compatLnSpc="1">
            <a:prstTxWarp prst="textNoShape">
              <a:avLst/>
            </a:prstTxWarp>
          </a:bodyPr>
          <a:lstStyle/>
          <a:p>
            <a:pPr algn="ctr" defTabSz="1018852">
              <a:lnSpc>
                <a:spcPct val="90000"/>
              </a:lnSpc>
            </a:pPr>
            <a:endParaRPr lang="en-US" sz="23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794" y="1646044"/>
            <a:ext cx="2229280" cy="2113688"/>
          </a:xfrm>
          <a:prstGeom prst="rect">
            <a:avLst/>
          </a:prstGeom>
        </p:spPr>
        <p:txBody>
          <a:bodyPr wrap="square" lIns="101885" tIns="50943" rIns="101885" bIns="50943">
            <a:spAutoFit/>
          </a:bodyPr>
          <a:lstStyle/>
          <a:p>
            <a:r>
              <a:rPr lang="en-US" sz="3100" b="1" baseline="30000" dirty="0" smtClean="0">
                <a:solidFill>
                  <a:srgbClr val="0070C0"/>
                </a:solidFill>
              </a:rPr>
              <a:t>Blue Concept Feasibility Study Presentation</a:t>
            </a:r>
            <a:endParaRPr lang="en-US" sz="3100" b="1" baseline="30000" dirty="0">
              <a:solidFill>
                <a:srgbClr val="0070C0"/>
              </a:solidFill>
            </a:endParaRPr>
          </a:p>
          <a:p>
            <a:endParaRPr lang="en-US" sz="2400" b="1" baseline="30000" dirty="0" smtClean="0">
              <a:solidFill>
                <a:srgbClr val="0070C0"/>
              </a:solidFill>
            </a:endParaRPr>
          </a:p>
          <a:p>
            <a:endParaRPr lang="en-US" sz="2400" b="1" baseline="30000" dirty="0" smtClean="0">
              <a:solidFill>
                <a:srgbClr val="0070C0"/>
              </a:solidFill>
            </a:endParaRPr>
          </a:p>
          <a:p>
            <a:r>
              <a:rPr lang="en-US" sz="2400" b="1" baseline="30000" dirty="0" smtClean="0">
                <a:solidFill>
                  <a:srgbClr val="0070C0"/>
                </a:solidFill>
              </a:rPr>
              <a:t>November 3, 2014</a:t>
            </a:r>
            <a:endParaRPr lang="en-US" sz="2400" b="1" baseline="30000" dirty="0">
              <a:solidFill>
                <a:srgbClr val="0070C0"/>
              </a:solidFill>
            </a:endParaRPr>
          </a:p>
        </p:txBody>
      </p:sp>
      <p:pic>
        <p:nvPicPr>
          <p:cNvPr id="3" name="Picture 4" descr="http://www.underconsideration.com/brandnew/archives/aecom_logo_detai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8" y="537756"/>
            <a:ext cx="1192032" cy="3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rseg.com/img/constant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turlybird.com/PromoterImages/99_Rushmore-Plaza-Civic-Center-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4" y="5669913"/>
            <a:ext cx="1986391" cy="108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2" descr="RPCC_Central Model_ - 3D View - 01_Interior Bowl_01 - Basketb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1"/>
            <a:ext cx="7315199" cy="431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RPCC_Central Model_ - 3D View - 02_Interior Bowl_05 - Large Rode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0148"/>
            <a:ext cx="3657599" cy="2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RPCC_Central Model_ - 3D View - 02_Interior Bowl_04 - Footb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411698"/>
            <a:ext cx="3568699" cy="289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Personnel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4082" y="470196"/>
            <a:ext cx="92162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5pPr>
            <a:lvl6pPr marL="65311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6pPr>
            <a:lvl7pPr marL="130622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7pPr>
            <a:lvl8pPr marL="195933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8pPr>
            <a:lvl9pPr marL="261244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b="1" kern="0" dirty="0" smtClean="0"/>
              <a:t>The RPCC and Competitive Market</a:t>
            </a:r>
            <a:endParaRPr lang="en-US" sz="3200" b="1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502047" y="2244010"/>
            <a:ext cx="9006285" cy="5001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Comparable Facilities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Denny Sanford PREMIER Center, Sioux Falls 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Alerus</a:t>
            </a:r>
            <a:r>
              <a:rPr lang="en-US" sz="1600" dirty="0" smtClean="0"/>
              <a:t> Center, Grand Forks, ND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Fargodome</a:t>
            </a:r>
            <a:r>
              <a:rPr lang="en-US" sz="1600" dirty="0" smtClean="0"/>
              <a:t>, Fargo, ND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Ford Center, Evansville, IN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Results: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Ability to attract new and larger events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Ability to generate new revenues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Ability to be profitable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http://www.gannett-cdn.com/-mm-/1f49afad15cc3436a70feaa9b59de25dfeed438b/c=566-0-4897-3248&amp;r=x404&amp;c=534x401/local/-/media/SiouxFalls/2014/09/19/premiercenter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99" y="1707515"/>
            <a:ext cx="1964055" cy="131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image1.stadiumjourney.com/images/stadiums/1724_Alerus_Center_Interio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97" y="3129914"/>
            <a:ext cx="1964055" cy="131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image1.stadiumjourney.com/images/stadiums/1416_Pregame_Inside_Fargodom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96" y="4566024"/>
            <a:ext cx="1964055" cy="131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rticle Phot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96" y="5988425"/>
            <a:ext cx="1964054" cy="1315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902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88900" y="-13494"/>
            <a:ext cx="3406141" cy="7330106"/>
          </a:xfrm>
          <a:solidFill>
            <a:srgbClr val="999999"/>
          </a:solidFill>
        </p:spPr>
        <p:txBody>
          <a:bodyPr/>
          <a:lstStyle/>
          <a:p>
            <a:pPr>
              <a:spcBef>
                <a:spcPts val="234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ts val="234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2340"/>
              </a:spcBef>
            </a:pPr>
            <a:r>
              <a:rPr lang="en-US" b="1" dirty="0">
                <a:solidFill>
                  <a:schemeClr val="tx1"/>
                </a:solidFill>
              </a:rPr>
              <a:t>Introduction </a:t>
            </a:r>
          </a:p>
          <a:p>
            <a:pPr>
              <a:spcBef>
                <a:spcPts val="2340"/>
              </a:spcBef>
            </a:pPr>
            <a:r>
              <a:rPr lang="en-US" b="1" dirty="0">
                <a:solidFill>
                  <a:schemeClr val="tx1"/>
                </a:solidFill>
              </a:rPr>
              <a:t>The Local Market</a:t>
            </a:r>
          </a:p>
          <a:p>
            <a:pPr>
              <a:spcBef>
                <a:spcPts val="2340"/>
              </a:spcBef>
            </a:pPr>
            <a:r>
              <a:rPr lang="en-US" b="1" dirty="0">
                <a:solidFill>
                  <a:schemeClr val="tx1"/>
                </a:solidFill>
              </a:rPr>
              <a:t>The RPCC and </a:t>
            </a:r>
            <a:r>
              <a:rPr lang="en-US" b="1" dirty="0" smtClean="0">
                <a:solidFill>
                  <a:schemeClr val="tx1"/>
                </a:solidFill>
              </a:rPr>
              <a:t>the Competitive </a:t>
            </a:r>
            <a:r>
              <a:rPr lang="en-US" b="1" dirty="0">
                <a:solidFill>
                  <a:schemeClr val="tx1"/>
                </a:solidFill>
              </a:rPr>
              <a:t>Environment </a:t>
            </a:r>
          </a:p>
          <a:p>
            <a:pPr>
              <a:spcBef>
                <a:spcPts val="2340"/>
              </a:spcBef>
            </a:pPr>
            <a:r>
              <a:rPr lang="en-US" b="1" u="sng" dirty="0"/>
              <a:t>Projections of Future </a:t>
            </a:r>
            <a:r>
              <a:rPr lang="en-US" b="1" u="sng" dirty="0" smtClean="0"/>
              <a:t>Operations</a:t>
            </a:r>
            <a:endParaRPr lang="en-US" b="1" u="sng" dirty="0"/>
          </a:p>
        </p:txBody>
      </p:sp>
      <p:pic>
        <p:nvPicPr>
          <p:cNvPr id="2054" name="Picture 6" descr="http://www.keloland.com/_images/data/800x600/49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9"/>
          <a:stretch/>
        </p:blipFill>
        <p:spPr bwMode="auto">
          <a:xfrm>
            <a:off x="3302000" y="-12700"/>
            <a:ext cx="6832600" cy="73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24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184082" y="520834"/>
            <a:ext cx="899027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5pPr>
            <a:lvl6pPr marL="65311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6pPr>
            <a:lvl7pPr marL="130622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7pPr>
            <a:lvl8pPr marL="195933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8pPr>
            <a:lvl9pPr marL="261244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b="1" kern="0" dirty="0" smtClean="0"/>
              <a:t>Projections of Future Operations</a:t>
            </a:r>
            <a:endParaRPr lang="en-US" sz="3200" b="1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502047" y="2244010"/>
            <a:ext cx="9006285" cy="381920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Blue Concept: for first 10 years once the new arena opens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Assumed construction schedule: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July 2017 – new arena opens, Barnett Arena becomes unavailable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July 2018 – renovated Barnett Arena is completed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2019 – first full year of all new/renovated facilities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Based on factors including past RPCC operations, comparable facilities, and staff input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Forecasts of event types and facilities that are not affected by new/improved arenas are not changed from past levels</a:t>
            </a:r>
            <a:endParaRPr lang="en-US" sz="1600" dirty="0"/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3890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184082" y="520834"/>
            <a:ext cx="899027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5pPr>
            <a:lvl6pPr marL="65311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6pPr>
            <a:lvl7pPr marL="130622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7pPr>
            <a:lvl8pPr marL="195933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8pPr>
            <a:lvl9pPr marL="261244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b="1" kern="0" dirty="0" smtClean="0"/>
              <a:t>Projections of Future Operations</a:t>
            </a:r>
            <a:endParaRPr lang="en-US" sz="3200" b="1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502047" y="2244010"/>
            <a:ext cx="9006285" cy="500414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Past and Future Events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Does not include practices, rehearsals, and move days</a:t>
            </a:r>
            <a:endParaRPr lang="en-US" sz="1600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" y="2698750"/>
            <a:ext cx="8403789" cy="414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639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184082" y="520834"/>
            <a:ext cx="899027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5pPr>
            <a:lvl6pPr marL="65311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6pPr>
            <a:lvl7pPr marL="130622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7pPr>
            <a:lvl8pPr marL="195933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8pPr>
            <a:lvl9pPr marL="261244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b="1" kern="0" dirty="0" smtClean="0"/>
              <a:t>Projections of Future Operations</a:t>
            </a:r>
            <a:endParaRPr lang="en-US" sz="3200" b="1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502047" y="2244010"/>
            <a:ext cx="9006285" cy="500414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Past and Total Paid Attendance 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Does not include practices, rehearsals, and move days</a:t>
            </a:r>
            <a:endParaRPr lang="en-US" sz="1600" dirty="0" smtClean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89" y="2729864"/>
            <a:ext cx="8352671" cy="4115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056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184082" y="520834"/>
            <a:ext cx="899027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5pPr>
            <a:lvl6pPr marL="65311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6pPr>
            <a:lvl7pPr marL="130622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7pPr>
            <a:lvl8pPr marL="195933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8pPr>
            <a:lvl9pPr marL="261244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b="1" kern="0" dirty="0" smtClean="0"/>
              <a:t>Projections of Future Operations</a:t>
            </a:r>
            <a:endParaRPr lang="en-US" sz="3200" b="1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502047" y="2244010"/>
            <a:ext cx="9006285" cy="131082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Past and Future Revenues and Expenses</a:t>
            </a:r>
            <a:endParaRPr lang="en-US" sz="1600" dirty="0"/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3211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184082" y="520834"/>
            <a:ext cx="899027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5pPr>
            <a:lvl6pPr marL="65311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6pPr>
            <a:lvl7pPr marL="130622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7pPr>
            <a:lvl8pPr marL="195933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8pPr>
            <a:lvl9pPr marL="261244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b="1" kern="0" dirty="0" smtClean="0"/>
              <a:t>Projections of Future Operations</a:t>
            </a:r>
            <a:endParaRPr lang="en-US" sz="3200" b="1" kern="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05642"/>
            <a:ext cx="10026650" cy="567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137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panhandlepost.com/wp-content/uploads/2013/08/Rushmore-Plaza-Civic-Center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4000" contras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782"/>
            <a:ext cx="10058400" cy="58618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84082" y="478858"/>
            <a:ext cx="624975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5pPr>
            <a:lvl6pPr marL="65311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6pPr>
            <a:lvl7pPr marL="130622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7pPr>
            <a:lvl8pPr marL="195933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8pPr>
            <a:lvl9pPr marL="261244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b="1" kern="0" dirty="0"/>
              <a:t>Thank </a:t>
            </a:r>
            <a:r>
              <a:rPr lang="en-US" sz="3200" b="1" kern="0" dirty="0" smtClean="0"/>
              <a:t>You</a:t>
            </a:r>
            <a:endParaRPr lang="en-US" sz="3200" b="1" kern="0" dirty="0"/>
          </a:p>
        </p:txBody>
      </p:sp>
      <p:pic>
        <p:nvPicPr>
          <p:cNvPr id="11" name="Picture 10" descr="http://www.turlybird.com/PromoterImages/99_Rushmore-Plaza-Civic-Center-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39" y="3473191"/>
            <a:ext cx="4043521" cy="2038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142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9822" y="-13494"/>
            <a:ext cx="3327063" cy="7330106"/>
          </a:xfrm>
          <a:solidFill>
            <a:srgbClr val="999999"/>
          </a:solidFill>
        </p:spPr>
        <p:txBody>
          <a:bodyPr/>
          <a:lstStyle/>
          <a:p>
            <a:pPr>
              <a:spcBef>
                <a:spcPts val="2340"/>
              </a:spcBef>
            </a:pPr>
            <a:endParaRPr lang="en-US" dirty="0" smtClean="0">
              <a:solidFill>
                <a:srgbClr val="CB132A"/>
              </a:solidFill>
            </a:endParaRPr>
          </a:p>
          <a:p>
            <a:pPr>
              <a:spcBef>
                <a:spcPts val="2340"/>
              </a:spcBef>
            </a:pPr>
            <a:endParaRPr lang="en-US" dirty="0">
              <a:solidFill>
                <a:srgbClr val="CB132A"/>
              </a:solidFill>
            </a:endParaRPr>
          </a:p>
          <a:p>
            <a:pPr>
              <a:spcBef>
                <a:spcPts val="2340"/>
              </a:spcBef>
            </a:pPr>
            <a:r>
              <a:rPr lang="en-US" b="1" u="sng" dirty="0" smtClean="0"/>
              <a:t>Introduction </a:t>
            </a:r>
          </a:p>
          <a:p>
            <a:pPr>
              <a:spcBef>
                <a:spcPts val="234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The Local Market</a:t>
            </a:r>
          </a:p>
          <a:p>
            <a:pPr>
              <a:spcBef>
                <a:spcPts val="234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The RPCC and the Competitive Environment </a:t>
            </a:r>
          </a:p>
          <a:p>
            <a:pPr>
              <a:spcBef>
                <a:spcPts val="234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Projections of Future Operations</a:t>
            </a:r>
          </a:p>
          <a:p>
            <a:pPr>
              <a:spcBef>
                <a:spcPts val="2340"/>
              </a:spcBef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blackhillstravelblog.com/wp-content/uploads/2014/01/BHSS00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/>
          <a:stretch/>
        </p:blipFill>
        <p:spPr bwMode="auto">
          <a:xfrm>
            <a:off x="3302000" y="-88900"/>
            <a:ext cx="6832600" cy="74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66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84082" y="478858"/>
            <a:ext cx="57095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5pPr>
            <a:lvl6pPr marL="65311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6pPr>
            <a:lvl7pPr marL="130622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7pPr>
            <a:lvl8pPr marL="195933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8pPr>
            <a:lvl9pPr marL="261244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b="1" kern="0" dirty="0" smtClean="0"/>
              <a:t>Introduction</a:t>
            </a:r>
            <a:endParaRPr lang="en-US" sz="3200" b="1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502047" y="2244009"/>
            <a:ext cx="5391547" cy="47733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2012: AECOM was engaged to perform an </a:t>
            </a:r>
            <a:r>
              <a:rPr lang="en-US" u="sng" dirty="0" smtClean="0"/>
              <a:t>economic impact analysis </a:t>
            </a:r>
            <a:r>
              <a:rPr lang="en-US" dirty="0" smtClean="0"/>
              <a:t>for a planned new arena at the RPCC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2014: AECOM engaged to perform a </a:t>
            </a:r>
            <a:r>
              <a:rPr lang="en-US" u="sng" dirty="0" smtClean="0"/>
              <a:t>feasibility study/business plan</a:t>
            </a:r>
            <a:r>
              <a:rPr lang="en-US" dirty="0" smtClean="0"/>
              <a:t> for future operations of the RPCC under the “Blue” concept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Differences between the two analyses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Differences in the two concepts analyzed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David Stone, AECOM Economics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Performed both studies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Expertise in sports, entertainment, and convention facilities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Experience includes Denny Sanford PREMIER Center and </a:t>
            </a:r>
            <a:r>
              <a:rPr lang="en-US" sz="1600" dirty="0" err="1" smtClean="0"/>
              <a:t>Swiftel</a:t>
            </a:r>
            <a:r>
              <a:rPr lang="en-US" sz="1600" dirty="0" smtClean="0"/>
              <a:t> Center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65" y="2146300"/>
            <a:ext cx="3340735" cy="4607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5226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9823" y="-13494"/>
            <a:ext cx="3318332" cy="7330106"/>
          </a:xfrm>
          <a:solidFill>
            <a:srgbClr val="999999"/>
          </a:solidFill>
        </p:spPr>
        <p:txBody>
          <a:bodyPr/>
          <a:lstStyle/>
          <a:p>
            <a:pPr>
              <a:spcBef>
                <a:spcPts val="234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ts val="234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234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Introduction </a:t>
            </a: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2340"/>
              </a:spcBef>
            </a:pPr>
            <a:r>
              <a:rPr lang="en-US" b="1" u="sng" dirty="0" smtClean="0"/>
              <a:t>The Local Market</a:t>
            </a:r>
            <a:endParaRPr lang="en-US" b="1" u="sng" dirty="0"/>
          </a:p>
          <a:p>
            <a:pPr>
              <a:spcBef>
                <a:spcPts val="2340"/>
              </a:spcBef>
            </a:pPr>
            <a:r>
              <a:rPr lang="en-US" b="1" dirty="0">
                <a:solidFill>
                  <a:schemeClr val="tx1"/>
                </a:solidFill>
              </a:rPr>
              <a:t>The RPCC </a:t>
            </a:r>
            <a:r>
              <a:rPr lang="en-US" b="1" dirty="0" smtClean="0">
                <a:solidFill>
                  <a:schemeClr val="tx1"/>
                </a:solidFill>
              </a:rPr>
              <a:t>and the </a:t>
            </a:r>
            <a:r>
              <a:rPr lang="en-US" b="1" dirty="0">
                <a:solidFill>
                  <a:schemeClr val="tx1"/>
                </a:solidFill>
              </a:rPr>
              <a:t>Competitive Environment </a:t>
            </a:r>
          </a:p>
          <a:p>
            <a:pPr>
              <a:spcBef>
                <a:spcPts val="2340"/>
              </a:spcBef>
            </a:pPr>
            <a:r>
              <a:rPr lang="en-US" b="1" dirty="0">
                <a:solidFill>
                  <a:schemeClr val="tx1"/>
                </a:solidFill>
              </a:rPr>
              <a:t>Projections of Future </a:t>
            </a:r>
            <a:r>
              <a:rPr lang="en-US" b="1" dirty="0" smtClean="0">
                <a:solidFill>
                  <a:schemeClr val="tx1"/>
                </a:solidFill>
              </a:rPr>
              <a:t>Operations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c1.staticflickr.com/9/8059/8194557353_0a7d1818bf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81" y="-7938"/>
            <a:ext cx="6760519" cy="732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15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184083" y="486636"/>
            <a:ext cx="88329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5pPr>
            <a:lvl6pPr marL="65311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6pPr>
            <a:lvl7pPr marL="130622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7pPr>
            <a:lvl8pPr marL="195933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8pPr>
            <a:lvl9pPr marL="261244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b="1" kern="0" dirty="0" smtClean="0"/>
              <a:t>The Local Market</a:t>
            </a:r>
            <a:endParaRPr lang="en-US" sz="3200" b="1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502047" y="2244010"/>
            <a:ext cx="9006285" cy="310362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Rapid City is technically a relatively small market but benefits from strong tourism and status as a regional draw well beyond the defined metropolitan area (Pennington, Custer, and Meade counties)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City population: 70,000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Metro population: 140,000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3 million tourists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Past RPCC ticket sales from a wide geographic area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Demographics: relatively young population, relatively low income levels, low unemployment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area is benefitting from proximity to oil basins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49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01600" y="-13494"/>
            <a:ext cx="3418841" cy="7330106"/>
          </a:xfrm>
          <a:solidFill>
            <a:srgbClr val="999999"/>
          </a:solidFill>
        </p:spPr>
        <p:txBody>
          <a:bodyPr/>
          <a:lstStyle/>
          <a:p>
            <a:pPr>
              <a:spcBef>
                <a:spcPts val="234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ts val="234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2340"/>
              </a:spcBef>
            </a:pPr>
            <a:r>
              <a:rPr lang="en-US" b="1" dirty="0">
                <a:solidFill>
                  <a:schemeClr val="tx1"/>
                </a:solidFill>
              </a:rPr>
              <a:t>Introduction </a:t>
            </a:r>
          </a:p>
          <a:p>
            <a:pPr>
              <a:spcBef>
                <a:spcPts val="234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The Local Market</a:t>
            </a: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2340"/>
              </a:spcBef>
            </a:pPr>
            <a:r>
              <a:rPr lang="en-US" b="1" u="sng" dirty="0"/>
              <a:t>The RPCC and </a:t>
            </a:r>
            <a:r>
              <a:rPr lang="en-US" b="1" u="sng" dirty="0" smtClean="0"/>
              <a:t>the Competitive </a:t>
            </a:r>
            <a:r>
              <a:rPr lang="en-US" b="1" u="sng" dirty="0"/>
              <a:t>Environment </a:t>
            </a:r>
          </a:p>
          <a:p>
            <a:pPr>
              <a:spcBef>
                <a:spcPts val="2340"/>
              </a:spcBef>
            </a:pPr>
            <a:r>
              <a:rPr lang="en-US" b="1" dirty="0">
                <a:solidFill>
                  <a:schemeClr val="tx1"/>
                </a:solidFill>
              </a:rPr>
              <a:t>Projections of Future Operations</a:t>
            </a:r>
          </a:p>
        </p:txBody>
      </p:sp>
      <p:pic>
        <p:nvPicPr>
          <p:cNvPr id="4100" name="Picture 4" descr="http://www.4front.biz/wp-content/uploads/2012/10/Entrance-1000x6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11429"/>
          <a:stretch/>
        </p:blipFill>
        <p:spPr bwMode="auto">
          <a:xfrm>
            <a:off x="3314700" y="-12700"/>
            <a:ext cx="6760927" cy="732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07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Personnel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4082" y="470196"/>
            <a:ext cx="92162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5pPr>
            <a:lvl6pPr marL="65311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6pPr>
            <a:lvl7pPr marL="130622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7pPr>
            <a:lvl8pPr marL="195933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8pPr>
            <a:lvl9pPr marL="261244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b="1" kern="0" dirty="0" smtClean="0"/>
              <a:t>The RPCC and Competitive Market</a:t>
            </a:r>
            <a:endParaRPr lang="en-US" sz="3200" b="1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502047" y="1711791"/>
            <a:ext cx="9006285" cy="103125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Past RPCC Operations (not including certain events/uses):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16" y="2227417"/>
            <a:ext cx="3728883" cy="506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43" y="2244010"/>
            <a:ext cx="3571240" cy="493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155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Personnel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4082" y="470196"/>
            <a:ext cx="92162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5pPr>
            <a:lvl6pPr marL="65311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6pPr>
            <a:lvl7pPr marL="130622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7pPr>
            <a:lvl8pPr marL="195933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8pPr>
            <a:lvl9pPr marL="261244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b="1" kern="0" dirty="0" smtClean="0"/>
              <a:t>The RPCC and Competitive Market</a:t>
            </a:r>
            <a:endParaRPr lang="en-US" sz="3200" b="1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502047" y="2244010"/>
            <a:ext cx="3485753" cy="294716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Regional Arena Market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More complementary than competitive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Bringing new and bigger acts to the region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However, not all tours will stop in every market on every tour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Arena_Map_GraphicRev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58" y="1895475"/>
            <a:ext cx="57118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261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Personnel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4082" y="470196"/>
            <a:ext cx="92162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5pPr>
            <a:lvl6pPr marL="65311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6pPr>
            <a:lvl7pPr marL="130622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7pPr>
            <a:lvl8pPr marL="195933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8pPr>
            <a:lvl9pPr marL="2612441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b="1" kern="0" dirty="0" smtClean="0"/>
              <a:t>The RPCC and Competitive Market</a:t>
            </a:r>
            <a:endParaRPr lang="en-US" sz="3200" b="1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502047" y="2244010"/>
            <a:ext cx="9006285" cy="490667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Feedback from RPCC Users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BHSS</a:t>
            </a:r>
          </a:p>
          <a:p>
            <a:pPr marL="1241737" lvl="2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Generally limited by RPCC facilities</a:t>
            </a:r>
          </a:p>
          <a:p>
            <a:pPr marL="1241737" lvl="2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Barnett Arena floor is too small</a:t>
            </a:r>
          </a:p>
          <a:p>
            <a:pPr marL="1241737" lvl="2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Blue concept would add needed space and allow Rodeo to bring all events on-site; additional arena seating could also lead to increased prize money and better competition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LNI</a:t>
            </a:r>
            <a:r>
              <a:rPr lang="en-US" sz="1600" dirty="0" smtClean="0"/>
              <a:t> – could also use additional space and would be able to bring all events on-site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Concerts</a:t>
            </a:r>
            <a:r>
              <a:rPr lang="en-US" sz="1600" dirty="0" smtClean="0"/>
              <a:t> – new arena could host shows that Barnett Arena cannot accommodate</a:t>
            </a:r>
          </a:p>
          <a:p>
            <a:pPr marL="732311" lvl="1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Other Events that Could Benefit from Blue Concept </a:t>
            </a:r>
          </a:p>
          <a:p>
            <a:pPr marL="1241737" lvl="2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SDHSAA events</a:t>
            </a:r>
          </a:p>
          <a:p>
            <a:pPr marL="1241737" lvl="2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State Dart Tournament</a:t>
            </a:r>
          </a:p>
          <a:p>
            <a:pPr marL="1241737" lvl="2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Flat shows</a:t>
            </a:r>
          </a:p>
          <a:p>
            <a:pPr marL="1241737" lvl="2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Sporting events</a:t>
            </a:r>
          </a:p>
          <a:p>
            <a:pPr marL="1241737" lvl="2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Family shows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02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COM_PPT_Template_V1">
  <a:themeElements>
    <a:clrScheme name="UAZ">
      <a:dk1>
        <a:sysClr val="windowText" lastClr="000000"/>
      </a:dk1>
      <a:lt1>
        <a:sysClr val="window" lastClr="FFFFFF"/>
      </a:lt1>
      <a:dk2>
        <a:srgbClr val="26608D"/>
      </a:dk2>
      <a:lt2>
        <a:srgbClr val="EEECE1"/>
      </a:lt2>
      <a:accent1>
        <a:srgbClr val="26608D"/>
      </a:accent1>
      <a:accent2>
        <a:srgbClr val="B01F2A"/>
      </a:accent2>
      <a:accent3>
        <a:srgbClr val="938953"/>
      </a:accent3>
      <a:accent4>
        <a:srgbClr val="494429"/>
      </a:accent4>
      <a:accent5>
        <a:srgbClr val="EEB500"/>
      </a:accent5>
      <a:accent6>
        <a:srgbClr val="3383BF"/>
      </a:accent6>
      <a:hlink>
        <a:srgbClr val="2282C4"/>
      </a:hlink>
      <a:folHlink>
        <a:srgbClr val="B01F2A"/>
      </a:folHlink>
    </a:clrScheme>
    <a:fontScheme name="Photo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Slide 2">
        <a:dk1>
          <a:srgbClr val="DDDDDD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 Title Slide 3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Slide 4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AECOM_PPT_Template_V1</Template>
  <TotalTime>8311</TotalTime>
  <Words>559</Words>
  <Application>Microsoft Office PowerPoint</Application>
  <PresentationFormat>Custom</PresentationFormat>
  <Paragraphs>134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AECOM_PPT_Template_V1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Personnel</vt:lpstr>
      <vt:lpstr>Key Personnel</vt:lpstr>
      <vt:lpstr>Key Personnel</vt:lpstr>
      <vt:lpstr>Key Personnel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AECOM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Thia Buggia</dc:creator>
  <cp:lastModifiedBy>Gilbert Jim</cp:lastModifiedBy>
  <cp:revision>515</cp:revision>
  <dcterms:created xsi:type="dcterms:W3CDTF">2013-03-01T12:00:07Z</dcterms:created>
  <dcterms:modified xsi:type="dcterms:W3CDTF">2014-11-05T23:56:49Z</dcterms:modified>
</cp:coreProperties>
</file>